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78" r:id="rId6"/>
    <p:sldId id="276" r:id="rId7"/>
    <p:sldId id="274" r:id="rId8"/>
    <p:sldId id="275" r:id="rId9"/>
    <p:sldId id="277" r:id="rId10"/>
    <p:sldId id="285" r:id="rId11"/>
    <p:sldId id="286" r:id="rId12"/>
    <p:sldId id="287" r:id="rId13"/>
    <p:sldId id="288" r:id="rId14"/>
    <p:sldId id="279" r:id="rId15"/>
    <p:sldId id="280" r:id="rId16"/>
    <p:sldId id="281" r:id="rId17"/>
    <p:sldId id="289" r:id="rId18"/>
    <p:sldId id="29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124F4-4C41-86B2-F031-1F3A2CA3A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B1CBB9-635A-957E-32DB-FCBCB7DBE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48BF6A-C5F8-469E-9B7D-711E2AB2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61B72F-F95F-81C7-BAB7-A9177EE0F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BF8A29-1F3F-98B6-AC48-84D65FDB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237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80C8B-0CD5-8502-8E3E-829BA4B7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C3227D-0B8C-A38D-BA27-460DF2FBC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B93B8B-694F-72AD-5678-61C6E998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C81A15-7C3E-2F14-24C9-7E97C7BBD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7E3A4B-3C59-B578-7070-2A9219184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04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9BAAB18-B1D9-CBF4-15B0-94442BE46F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3F4237-51B8-F68A-D0CC-CAAE14D15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18F4D2-824B-A39F-8BC3-7683F0CC8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3D94E7-BD4E-5374-EF24-BFA63289F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1D91E2-3CFE-1222-02AB-03C2BCF9F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51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DA56F-2071-9A5E-B066-FBF5012A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08F493-DCD0-461D-00F0-5E93FA71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45D41E-ABE3-8D30-D44E-1FE49D87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A5E797-6E3C-1CB1-1078-B43385831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E098A9-41A7-F03B-6425-99E72B61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89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C0CF7-7F7F-1958-3511-A83C7A1A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3885B1-E669-021C-67CC-9A0A17B0D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903B95-9861-22A4-07DA-51A2204A3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94C713-F5EA-2B56-AC6E-4993606F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FE3BC7-5875-FE21-455E-BE9168D2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170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8BD83-B37E-7925-AD24-CC799B36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4864A-0360-0BDF-D4F3-7B5EADADF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E8E008-4053-BA01-5BA7-7885AEB3E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0F3C59-3B64-DEC7-B791-898EA3E1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7321A7-7CD1-1F9B-AAAB-A70A4291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4B6668-88C2-FFEF-2F33-9A37C361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628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E2D72-8C4F-DED3-B45A-597ABA4D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D0C3BC-EAA6-4002-CD2F-838E13EEB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7A2112-0C9A-F04A-ABCF-3A658B5C8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A8C619-3C94-A2AD-8C74-366689D48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5BFC44-1F84-797A-32F8-EE55802B8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3D2003E-9A80-9CFB-815D-C031E201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A45984-FE11-69D5-1143-08B721015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1F996F-4E2A-B4EF-2782-74D7E3569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02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9DE09-106E-5491-0CA2-F0200EE9F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47C5DC-17CC-4445-83EF-04957D436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431942-41FD-1058-8F6B-7D674333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9CCE7D-ABEC-1A78-937C-7EBF25EC5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456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DD7150-F04F-3518-B5F3-2583A126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0300C5-DBB6-DBD8-7D9C-04974FBA0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2F66C7-12DB-9001-1870-5A53B84D3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607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B3630-34C1-279F-4C0E-A83E1EC47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F896B8-0E9C-7450-A55A-EB56154D3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3AB4EF-6680-09CE-0496-C6FAC8AF1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C4E805-FD2F-F8D1-63CD-47BD1415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9F794E-4AE6-27B7-393E-B9A6A9023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B81B9A-147D-BCC1-0B40-290D3E24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11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7DF00-992E-0E0F-DD87-D3A48B2C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91AA3A-1AA7-D3D1-1652-ED5BCF9D1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251AD-6520-BB7A-03F5-35E08E35D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8C8530-2A86-D52A-22B0-CCB1DDD28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4899-AD01-4415-A7FD-A2DAE090205E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B549AB-2FFD-86E3-4BD2-6AAA2371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AABEED-9678-2CA6-5C82-1D1B4BC47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72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DA2C4F3-B8D1-07A2-A442-0C1B3325A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97D2EA-ABC2-510D-138C-867D071A5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3A066F-242C-CEDE-B769-33BAA08A7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C4899-AD01-4415-A7FD-A2DAE090205E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76DD34-B325-3DD2-B202-A664DEDB6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B7E3FA-BCB2-67FF-49F9-65D7A1E2D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134DA-5DC3-49F8-8770-77A3710C5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383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qxiuzi.cn/bianma/zifuji.ph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iangxiekeji.com/tutorial/oled.html" TargetMode="External"/><Relationship Id="rId2" Type="http://schemas.openxmlformats.org/officeDocument/2006/relationships/hyperlink" Target="https://jiangxiekeji.com/download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jiangxiekeji.taobao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96000" y="1219541"/>
            <a:ext cx="1080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适用器件：</a:t>
            </a:r>
            <a:endParaRPr lang="en-US" altLang="zh-CN" sz="2400">
              <a:latin typeface="+mn-ea"/>
            </a:endParaRPr>
          </a:p>
          <a:p>
            <a:r>
              <a:rPr lang="en-US" altLang="zh-CN" sz="2400">
                <a:latin typeface="+mn-ea"/>
              </a:rPr>
              <a:t>	</a:t>
            </a:r>
            <a:r>
              <a:rPr lang="en-US" altLang="zh-CN" sz="2400"/>
              <a:t>0.96</a:t>
            </a:r>
            <a:r>
              <a:rPr lang="zh-CN" altLang="en-US" sz="2400"/>
              <a:t>寸</a:t>
            </a:r>
            <a:r>
              <a:rPr lang="en-US" altLang="zh-CN" sz="2400"/>
              <a:t>OLED</a:t>
            </a:r>
            <a:r>
              <a:rPr lang="zh-CN" altLang="en-US" sz="2400"/>
              <a:t>显示屏（驱动芯片：</a:t>
            </a:r>
            <a:r>
              <a:rPr lang="en-US" altLang="zh-CN" sz="2400"/>
              <a:t>SSD1306 / SSD1315</a:t>
            </a:r>
            <a:r>
              <a:rPr lang="zh-CN" altLang="en-US" sz="2400"/>
              <a:t>）</a:t>
            </a:r>
            <a:endParaRPr lang="en-US" altLang="zh-CN" sz="2400"/>
          </a:p>
          <a:p>
            <a:r>
              <a:rPr lang="en-US" altLang="zh-CN" sz="2400">
                <a:latin typeface="+mn-ea"/>
              </a:rPr>
              <a:t>	1.3</a:t>
            </a:r>
            <a:r>
              <a:rPr lang="zh-CN" altLang="en-US" sz="2400">
                <a:latin typeface="+mn-ea"/>
              </a:rPr>
              <a:t>寸</a:t>
            </a:r>
            <a:r>
              <a:rPr lang="en-US" altLang="zh-CN" sz="2400"/>
              <a:t>OLED</a:t>
            </a:r>
            <a:r>
              <a:rPr lang="zh-CN" altLang="en-US" sz="2400"/>
              <a:t>显示屏（驱动芯片：</a:t>
            </a:r>
            <a:r>
              <a:rPr lang="en-US" altLang="zh-CN" sz="2400"/>
              <a:t>SH1106</a:t>
            </a:r>
            <a:r>
              <a:rPr lang="zh-CN" altLang="en-US" sz="2400"/>
              <a:t>）</a:t>
            </a:r>
            <a:endParaRPr lang="en-US" altLang="zh-CN" sz="2400">
              <a:latin typeface="+mn-ea"/>
            </a:endParaRPr>
          </a:p>
          <a:p>
            <a:r>
              <a:rPr lang="en-US" altLang="zh-CN" sz="2400">
                <a:latin typeface="+mn-ea"/>
              </a:rPr>
              <a:t>	4</a:t>
            </a:r>
            <a:r>
              <a:rPr lang="zh-CN" altLang="en-US" sz="2400">
                <a:latin typeface="+mn-ea"/>
              </a:rPr>
              <a:t>针脚</a:t>
            </a:r>
            <a:r>
              <a:rPr lang="en-US" altLang="zh-CN" sz="2400">
                <a:latin typeface="+mn-ea"/>
              </a:rPr>
              <a:t>I2C</a:t>
            </a:r>
            <a:r>
              <a:rPr lang="zh-CN" altLang="en-US" sz="2400">
                <a:latin typeface="+mn-ea"/>
              </a:rPr>
              <a:t>接口</a:t>
            </a:r>
            <a:endParaRPr lang="en-US" altLang="zh-CN" sz="2400">
              <a:latin typeface="+mn-ea"/>
            </a:endParaRPr>
          </a:p>
          <a:p>
            <a:r>
              <a:rPr lang="en-US" altLang="zh-CN" sz="2400">
                <a:latin typeface="+mn-ea"/>
              </a:rPr>
              <a:t>	7</a:t>
            </a:r>
            <a:r>
              <a:rPr lang="zh-CN" altLang="en-US" sz="2400">
                <a:latin typeface="+mn-ea"/>
              </a:rPr>
              <a:t>针脚</a:t>
            </a:r>
            <a:r>
              <a:rPr lang="en-US" altLang="zh-CN" sz="2400">
                <a:latin typeface="+mn-ea"/>
              </a:rPr>
              <a:t>SPI</a:t>
            </a:r>
            <a:r>
              <a:rPr lang="zh-CN" altLang="en-US" sz="2400">
                <a:latin typeface="+mn-ea"/>
              </a:rPr>
              <a:t>接口</a:t>
            </a:r>
            <a:endParaRPr lang="en-US" altLang="zh-CN" sz="2400">
              <a:latin typeface="+mn-ea"/>
            </a:endParaRPr>
          </a:p>
          <a:p>
            <a:r>
              <a:rPr lang="en-US" altLang="zh-CN" sz="2400">
                <a:latin typeface="+mn-ea"/>
              </a:rPr>
              <a:t>	128*64</a:t>
            </a:r>
            <a:r>
              <a:rPr lang="zh-CN" altLang="en-US" sz="2400">
                <a:latin typeface="+mn-ea"/>
              </a:rPr>
              <a:t>像素</a:t>
            </a:r>
            <a:endParaRPr lang="en-US" altLang="zh-CN" sz="2400">
              <a:latin typeface="+mn-ea"/>
            </a:endParaRPr>
          </a:p>
          <a:p>
            <a:r>
              <a:rPr lang="en-US" altLang="zh-CN" sz="2400">
                <a:latin typeface="+mn-ea"/>
              </a:rPr>
              <a:t>	</a:t>
            </a:r>
            <a:r>
              <a:rPr lang="zh-CN" altLang="en-US" sz="2400">
                <a:latin typeface="+mn-ea"/>
              </a:rPr>
              <a:t>像素颜色不限</a:t>
            </a:r>
            <a:endParaRPr lang="en-US" altLang="zh-CN" sz="240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0.96</a:t>
            </a:r>
            <a:r>
              <a:rPr lang="zh-CN" altLang="en-US" sz="2800"/>
              <a:t>寸</a:t>
            </a:r>
            <a:r>
              <a:rPr lang="en-US" altLang="zh-CN" sz="2800"/>
              <a:t>OLED</a:t>
            </a:r>
            <a:r>
              <a:rPr lang="zh-CN" altLang="en-US" sz="2800"/>
              <a:t>显示屏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E874A10-DE06-7357-EDB2-0CC64B5A59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/>
        </p:blipFill>
        <p:spPr>
          <a:xfrm>
            <a:off x="7874327" y="2752025"/>
            <a:ext cx="1654676" cy="16720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B93A92-9B2F-25FB-529F-4DFED0D7DF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4" t="16898" r="12951" b="10617"/>
          <a:stretch/>
        </p:blipFill>
        <p:spPr>
          <a:xfrm>
            <a:off x="9664973" y="2752025"/>
            <a:ext cx="1672001" cy="16720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7EAADD-CA15-8B17-E91D-A318CE4C1B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7" t="14236" r="13585" b="10617"/>
          <a:stretch/>
        </p:blipFill>
        <p:spPr>
          <a:xfrm>
            <a:off x="9664973" y="4566543"/>
            <a:ext cx="1625923" cy="16720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FB9731-1A8C-F92B-51D8-446E88F8C38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5" t="14651" r="13408" b="8598"/>
          <a:stretch/>
        </p:blipFill>
        <p:spPr>
          <a:xfrm>
            <a:off x="7873813" y="4566543"/>
            <a:ext cx="1644251" cy="16720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4E2A006-FFA5-9B4E-DFC1-2438A9A538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99" y="4164114"/>
            <a:ext cx="2074431" cy="207443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876B791-12FD-9E89-01E4-300DA79AD0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225" y="4166647"/>
            <a:ext cx="2074431" cy="20744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6CFAABE-59AF-6770-D0AD-4A85E63900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51" y="4164114"/>
            <a:ext cx="2074431" cy="20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76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字节传输</a:t>
            </a:r>
            <a:r>
              <a:rPr lang="en-US" altLang="zh-CN" sz="2800"/>
              <a:t>-8080</a:t>
            </a:r>
            <a:r>
              <a:rPr lang="zh-CN" altLang="en-US" sz="2800"/>
              <a:t>并口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1A2D93E-6029-D952-44AF-90400CE27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50" y="1231894"/>
            <a:ext cx="4964099" cy="1904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6DB2E5-D1A0-2E86-1380-743FB8396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131" y="3369399"/>
            <a:ext cx="7227736" cy="317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48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字节传输</a:t>
            </a:r>
            <a:r>
              <a:rPr lang="en-US" altLang="zh-CN" sz="2800"/>
              <a:t>-4</a:t>
            </a:r>
            <a:r>
              <a:rPr lang="zh-CN" altLang="en-US" sz="2800"/>
              <a:t>线</a:t>
            </a:r>
            <a:r>
              <a:rPr lang="en-US" altLang="zh-CN" sz="2800"/>
              <a:t>SPI</a:t>
            </a:r>
            <a:endParaRPr lang="zh-CN" altLang="en-US" sz="28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D497A67-DDDF-3D01-4C75-80093795B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38" y="1305257"/>
            <a:ext cx="5336524" cy="16049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D4677C-C720-1CEA-D6CA-215F31C1B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937" y="3105976"/>
            <a:ext cx="7164125" cy="32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85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字节传输</a:t>
            </a:r>
            <a:r>
              <a:rPr lang="en-US" altLang="zh-CN" sz="2800"/>
              <a:t>-3</a:t>
            </a:r>
            <a:r>
              <a:rPr lang="zh-CN" altLang="en-US" sz="2800"/>
              <a:t>线</a:t>
            </a:r>
            <a:r>
              <a:rPr lang="en-US" altLang="zh-CN" sz="2800"/>
              <a:t>SPI</a:t>
            </a:r>
            <a:endParaRPr lang="zh-CN" altLang="en-US" sz="28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E337EAE-4E57-368B-C36D-17BD74228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700" y="1340156"/>
            <a:ext cx="7964598" cy="15455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667498-7E8E-6376-1841-DB906EDF5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761" y="3241543"/>
            <a:ext cx="8086477" cy="292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91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字节传输</a:t>
            </a:r>
            <a:r>
              <a:rPr lang="en-US" altLang="zh-CN" sz="2800"/>
              <a:t>-I2C</a:t>
            </a:r>
            <a:endParaRPr lang="zh-CN" altLang="en-US" sz="28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755783A-C054-71E7-9658-B0D12ABCD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224" y="1492909"/>
            <a:ext cx="7431551" cy="475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71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+mn-ea"/>
              </a:rPr>
              <a:t>执行逻辑框图</a:t>
            </a:r>
            <a:endParaRPr lang="zh-CN" altLang="en-US" sz="280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EB9F1C17-C9FA-97CB-0940-1D5D35653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25" y="1362748"/>
            <a:ext cx="6498149" cy="473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28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96000" y="1219541"/>
            <a:ext cx="1080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通过写命令时序传输的字节，作为发送给</a:t>
            </a:r>
            <a:r>
              <a:rPr lang="en-US" altLang="zh-CN" sz="2400">
                <a:latin typeface="+mn-ea"/>
              </a:rPr>
              <a:t>SSD1306</a:t>
            </a:r>
            <a:r>
              <a:rPr lang="zh-CN" altLang="en-US" sz="2400">
                <a:latin typeface="+mn-ea"/>
              </a:rPr>
              <a:t>的一个命令</a:t>
            </a: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ea"/>
              </a:rPr>
              <a:t>SSD1306</a:t>
            </a:r>
            <a:r>
              <a:rPr lang="zh-CN" altLang="en-US" sz="2400">
                <a:latin typeface="+mn-ea"/>
              </a:rPr>
              <a:t>查询命令表的定义，执行相应的操作</a:t>
            </a: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命令可以由一个字节或者连续的多个字节组成</a:t>
            </a: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命令可分为基础命令、滚屏命令、寻址命令、硬件配置命令、</a:t>
            </a:r>
            <a:r>
              <a:rPr lang="zh-CN" altLang="en-US" sz="2400" b="0" i="0">
                <a:solidFill>
                  <a:srgbClr val="2A2B2E"/>
                </a:solidFill>
                <a:effectLst/>
              </a:rPr>
              <a:t>时间及驱动命令</a:t>
            </a:r>
            <a:r>
              <a:rPr lang="en-US" altLang="zh-CN" sz="2400" b="0" i="0">
                <a:solidFill>
                  <a:srgbClr val="2A2B2E"/>
                </a:solidFill>
                <a:effectLst/>
              </a:rPr>
              <a:t>5</a:t>
            </a:r>
            <a:r>
              <a:rPr lang="zh-CN" altLang="en-US" sz="2400" b="0" i="0">
                <a:solidFill>
                  <a:srgbClr val="2A2B2E"/>
                </a:solidFill>
                <a:effectLst/>
              </a:rPr>
              <a:t>大类</a:t>
            </a:r>
            <a:endParaRPr lang="en-US" altLang="zh-CN" sz="2400"/>
          </a:p>
        </p:txBody>
      </p:sp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命令表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80E0F97-CC78-9645-6F75-5F81E92DC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" r="741"/>
          <a:stretch/>
        </p:blipFill>
        <p:spPr>
          <a:xfrm>
            <a:off x="2103848" y="3228778"/>
            <a:ext cx="7984303" cy="21599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C567D9-32D6-5F93-9141-8A08535EE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848" y="5458938"/>
            <a:ext cx="7984303" cy="100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41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初始化过程（内部提供</a:t>
            </a:r>
            <a:r>
              <a:rPr lang="en-US" altLang="zh-CN" sz="2800"/>
              <a:t>VCC</a:t>
            </a:r>
            <a:r>
              <a:rPr lang="zh-CN" altLang="en-US" sz="2800"/>
              <a:t>）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7FCF346-165F-4C0C-01DC-11008370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013" y="1333883"/>
            <a:ext cx="5215974" cy="510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ASCII</a:t>
            </a:r>
            <a:r>
              <a:rPr lang="zh-CN" altLang="en-US" sz="2800"/>
              <a:t>码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82B9872-36F5-9F7A-1044-8F014D8A0B2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18" y="2855657"/>
            <a:ext cx="6545563" cy="370678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52E3082-03B7-D0C9-3FFD-56A99A93063B}"/>
              </a:ext>
            </a:extLst>
          </p:cNvPr>
          <p:cNvSpPr txBox="1"/>
          <p:nvPr/>
        </p:nvSpPr>
        <p:spPr>
          <a:xfrm>
            <a:off x="696000" y="1219541"/>
            <a:ext cx="1080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ea"/>
              </a:rPr>
              <a:t>ASCII</a:t>
            </a:r>
            <a:r>
              <a:rPr lang="zh-CN" altLang="en-US" sz="2400">
                <a:latin typeface="+mn-ea"/>
              </a:rPr>
              <a:t>码是一套数字到字符的映射标准，它规定了用什么数字表示什么字符</a:t>
            </a: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例如：</a:t>
            </a:r>
            <a:r>
              <a:rPr lang="en-US" altLang="zh-CN" sz="2400"/>
              <a:t>char a = ‘#’;	</a:t>
            </a:r>
            <a:r>
              <a:rPr lang="zh-CN" altLang="en-US" sz="2400"/>
              <a:t>等效于</a:t>
            </a:r>
            <a:r>
              <a:rPr lang="en-US" altLang="zh-CN" sz="2400"/>
              <a:t>      char a = 0x23;</a:t>
            </a:r>
          </a:p>
          <a:p>
            <a:r>
              <a:rPr lang="en-US" altLang="zh-CN" sz="2400"/>
              <a:t>               char a = ‘0’;	</a:t>
            </a:r>
            <a:r>
              <a:rPr lang="zh-CN" altLang="en-US" sz="2400"/>
              <a:t>等效于      </a:t>
            </a:r>
            <a:r>
              <a:rPr lang="en-US" altLang="zh-CN" sz="2400"/>
              <a:t>char a = 0x30;</a:t>
            </a:r>
          </a:p>
          <a:p>
            <a:r>
              <a:rPr lang="en-US" altLang="zh-CN" sz="2400"/>
              <a:t>               char s[] = “hi”;	</a:t>
            </a:r>
            <a:r>
              <a:rPr lang="zh-CN" altLang="en-US" sz="2400"/>
              <a:t>等效于      </a:t>
            </a:r>
            <a:r>
              <a:rPr lang="en-US" altLang="zh-CN" sz="2400"/>
              <a:t>char s[] = {0x68, 0x69, 0x00};</a:t>
            </a:r>
          </a:p>
        </p:txBody>
      </p:sp>
    </p:spTree>
    <p:extLst>
      <p:ext uri="{BB962C8B-B14F-4D97-AF65-F5344CB8AC3E}">
        <p14:creationId xmlns:p14="http://schemas.microsoft.com/office/powerpoint/2010/main" val="2268941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汉字编码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52E3082-03B7-D0C9-3FFD-56A99A93063B}"/>
              </a:ext>
            </a:extLst>
          </p:cNvPr>
          <p:cNvSpPr txBox="1"/>
          <p:nvPr/>
        </p:nvSpPr>
        <p:spPr>
          <a:xfrm>
            <a:off x="696000" y="1219541"/>
            <a:ext cx="1080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汉字编码</a:t>
            </a:r>
            <a:r>
              <a:rPr lang="zh-CN" altLang="en-US" sz="2400">
                <a:latin typeface="+mn-ea"/>
              </a:rPr>
              <a:t>是一套数字到汉字的映射标准，它规定了用什么数字表示什么汉字</a:t>
            </a: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汉字编码有多种方案，常用的有</a:t>
            </a:r>
            <a:r>
              <a:rPr lang="en-US" altLang="zh-CN" sz="2400"/>
              <a:t>GB2312/GBK/GB18030</a:t>
            </a:r>
            <a:r>
              <a:rPr lang="zh-CN" altLang="en-US" sz="2400"/>
              <a:t>和</a:t>
            </a:r>
            <a:r>
              <a:rPr lang="en-US" altLang="zh-CN" sz="2400"/>
              <a:t>Unicode/UTF-8</a:t>
            </a:r>
          </a:p>
          <a:p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GB2312</a:t>
            </a:r>
            <a:r>
              <a:rPr lang="zh-CN" altLang="en-US" sz="2400"/>
              <a:t>编码下：</a:t>
            </a:r>
            <a:endParaRPr lang="en-US" altLang="zh-CN" sz="2400"/>
          </a:p>
          <a:p>
            <a:r>
              <a:rPr lang="en-US" altLang="zh-CN" sz="2400"/>
              <a:t>	char s[] = </a:t>
            </a:r>
            <a:r>
              <a:rPr lang="zh-CN" altLang="en-US" sz="2400"/>
              <a:t>“好”</a:t>
            </a:r>
            <a:r>
              <a:rPr lang="en-US" altLang="zh-CN" sz="2400"/>
              <a:t>;	</a:t>
            </a:r>
            <a:r>
              <a:rPr lang="zh-CN" altLang="en-US" sz="2400"/>
              <a:t>等效于</a:t>
            </a:r>
            <a:r>
              <a:rPr lang="en-US" altLang="zh-CN" sz="2400"/>
              <a:t>      char s[] = {0xBA, 0xC3, 0x00};</a:t>
            </a:r>
          </a:p>
          <a:p>
            <a:r>
              <a:rPr lang="en-US" altLang="zh-CN" sz="2400"/>
              <a:t>	char s[] = </a:t>
            </a:r>
            <a:r>
              <a:rPr lang="zh-CN" altLang="en-US" sz="2400"/>
              <a:t>“你好”</a:t>
            </a:r>
            <a:r>
              <a:rPr lang="en-US" altLang="zh-CN" sz="2400"/>
              <a:t>;	</a:t>
            </a:r>
            <a:r>
              <a:rPr lang="zh-CN" altLang="en-US" sz="2400"/>
              <a:t>等效于</a:t>
            </a:r>
            <a:r>
              <a:rPr lang="en-US" altLang="zh-CN" sz="2400"/>
              <a:t>      char s[] = {0xC4, 0xE3, 0xBA, 0xC3, 0x00};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UTF-8</a:t>
            </a:r>
            <a:r>
              <a:rPr lang="zh-CN" altLang="en-US" sz="2400"/>
              <a:t>编码下：</a:t>
            </a:r>
            <a:endParaRPr lang="en-US" altLang="zh-CN" sz="2400"/>
          </a:p>
          <a:p>
            <a:r>
              <a:rPr lang="en-US" altLang="zh-CN" sz="2400"/>
              <a:t>	char s[] = </a:t>
            </a:r>
            <a:r>
              <a:rPr lang="zh-CN" altLang="en-US" sz="2400"/>
              <a:t>“好”</a:t>
            </a:r>
            <a:r>
              <a:rPr lang="en-US" altLang="zh-CN" sz="2400"/>
              <a:t>;	</a:t>
            </a:r>
            <a:r>
              <a:rPr lang="zh-CN" altLang="en-US" sz="2400"/>
              <a:t>等效于</a:t>
            </a:r>
            <a:r>
              <a:rPr lang="en-US" altLang="zh-CN" sz="2400"/>
              <a:t>      char s[] = {0xE5, 0xA5, 0xBD, 0x00};</a:t>
            </a:r>
          </a:p>
          <a:p>
            <a:r>
              <a:rPr lang="en-US" altLang="zh-CN" sz="2400"/>
              <a:t>	char s[] = </a:t>
            </a:r>
            <a:r>
              <a:rPr lang="zh-CN" altLang="en-US" sz="2400"/>
              <a:t>“你好”</a:t>
            </a:r>
            <a:r>
              <a:rPr lang="en-US" altLang="zh-CN" sz="2400"/>
              <a:t>;	</a:t>
            </a:r>
            <a:r>
              <a:rPr lang="zh-CN" altLang="en-US" sz="2400"/>
              <a:t>等效于</a:t>
            </a:r>
            <a:r>
              <a:rPr lang="en-US" altLang="zh-CN" sz="2400"/>
              <a:t>      char s[] = {0xE4, 0xBD, 0xA0, </a:t>
            </a:r>
          </a:p>
          <a:p>
            <a:r>
              <a:rPr lang="en-US" altLang="zh-CN" sz="2400"/>
              <a:t>							 0xE5, 0xA5, 0xBD, 0x00};</a:t>
            </a:r>
          </a:p>
          <a:p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编码查询：</a:t>
            </a:r>
            <a:r>
              <a:rPr lang="en-US" altLang="zh-CN" sz="2400">
                <a:hlinkClick r:id="rId3"/>
              </a:rPr>
              <a:t>https://www.qqxiuzi.cn/bianma/zifuji.php</a:t>
            </a:r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3278037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96000" y="1219541"/>
            <a:ext cx="1080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资料下载：</a:t>
            </a:r>
            <a:endParaRPr lang="en-US" altLang="zh-CN" sz="2400">
              <a:latin typeface="+mn-ea"/>
            </a:endParaRPr>
          </a:p>
          <a:p>
            <a:r>
              <a:rPr lang="en-US" altLang="zh-CN" sz="2400">
                <a:latin typeface="+mn-ea"/>
              </a:rPr>
              <a:t>	</a:t>
            </a:r>
            <a:r>
              <a:rPr lang="en-US" altLang="zh-CN" sz="2400">
                <a:latin typeface="+mn-ea"/>
                <a:hlinkClick r:id="rId2"/>
              </a:rPr>
              <a:t>https://jiangxiekeji.com/download.html</a:t>
            </a:r>
            <a:endParaRPr lang="en-US" altLang="zh-CN" sz="2400">
              <a:latin typeface="+mn-ea"/>
            </a:endParaRPr>
          </a:p>
          <a:p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程序介绍：</a:t>
            </a:r>
            <a:endParaRPr lang="en-US" altLang="zh-CN" sz="2400">
              <a:latin typeface="+mn-ea"/>
            </a:endParaRPr>
          </a:p>
          <a:p>
            <a:r>
              <a:rPr lang="en-US" altLang="zh-CN" sz="2400">
                <a:latin typeface="+mn-ea"/>
              </a:rPr>
              <a:t>	</a:t>
            </a:r>
            <a:r>
              <a:rPr lang="en-US" altLang="zh-CN" sz="2400">
                <a:latin typeface="+mn-ea"/>
                <a:hlinkClick r:id="rId3"/>
              </a:rPr>
              <a:t>https://jiangxiekeji.com/tutorial/oled.html</a:t>
            </a:r>
            <a:endParaRPr lang="en-US" altLang="zh-CN" sz="2400">
              <a:latin typeface="+mn-ea"/>
            </a:endParaRPr>
          </a:p>
          <a:p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我们的淘宝店：</a:t>
            </a:r>
            <a:endParaRPr lang="en-US" altLang="zh-CN" sz="2400">
              <a:latin typeface="+mn-ea"/>
            </a:endParaRPr>
          </a:p>
          <a:p>
            <a:r>
              <a:rPr lang="en-US" altLang="zh-CN" sz="2400">
                <a:latin typeface="+mn-ea"/>
              </a:rPr>
              <a:t>	</a:t>
            </a:r>
            <a:r>
              <a:rPr lang="en-US" altLang="zh-CN" sz="2400">
                <a:latin typeface="+mn-ea"/>
                <a:hlinkClick r:id="rId4"/>
              </a:rPr>
              <a:t>https://jiangxiekeji.taobao.com</a:t>
            </a:r>
            <a:endParaRPr lang="en-US" altLang="zh-CN" sz="240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相关链接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8012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OLED</a:t>
            </a:r>
            <a:r>
              <a:rPr lang="zh-CN" altLang="en-US" sz="2800"/>
              <a:t>模块结构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9738B02-3B71-99E6-30D6-9D54945F7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3" t="26028" r="25493" b="24928"/>
          <a:stretch/>
        </p:blipFill>
        <p:spPr>
          <a:xfrm>
            <a:off x="2835003" y="1380087"/>
            <a:ext cx="1800000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6C4A0E-5CDC-AB3F-4293-5DAB92E98C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7" t="19754" r="18070" b="15823"/>
          <a:stretch/>
        </p:blipFill>
        <p:spPr>
          <a:xfrm>
            <a:off x="801525" y="1375005"/>
            <a:ext cx="1800000" cy="18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8528D7-5245-DA57-062A-A4B7A0A5DE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6" t="11292" r="24705" b="10814"/>
          <a:stretch/>
        </p:blipFill>
        <p:spPr>
          <a:xfrm>
            <a:off x="799616" y="3429000"/>
            <a:ext cx="1800000" cy="277160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D14E05D-97EE-91ED-A2D3-729706517C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4" t="9730" r="23895" b="11174"/>
          <a:stretch/>
        </p:blipFill>
        <p:spPr>
          <a:xfrm>
            <a:off x="2835003" y="3429000"/>
            <a:ext cx="1800000" cy="277160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0FEFA83-0BCA-C2F5-669D-CFD0F65865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26667" r="5766" b="24869"/>
          <a:stretch/>
        </p:blipFill>
        <p:spPr>
          <a:xfrm>
            <a:off x="4868480" y="1375005"/>
            <a:ext cx="3785599" cy="216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571145F-0930-52E4-0F14-25B7370C35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557" y="1375005"/>
            <a:ext cx="2160000" cy="216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4D209C8-625E-FFC0-E99C-43A459736C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42071" y="2376172"/>
            <a:ext cx="1738296" cy="547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61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96000" y="1219541"/>
            <a:ext cx="10800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+mn-ea"/>
              </a:rPr>
              <a:t>SSD1306</a:t>
            </a:r>
            <a:r>
              <a:rPr lang="zh-CN" altLang="en-US" sz="2400">
                <a:latin typeface="+mn-ea"/>
              </a:rPr>
              <a:t>是一款</a:t>
            </a:r>
            <a:r>
              <a:rPr lang="en-US" altLang="zh-CN" sz="2400">
                <a:latin typeface="+mn-ea"/>
              </a:rPr>
              <a:t>OLED/PLED</a:t>
            </a:r>
            <a:r>
              <a:rPr lang="zh-CN" altLang="en-US" sz="2400">
                <a:latin typeface="+mn-ea"/>
              </a:rPr>
              <a:t>点阵显示屏的控制器，可以嵌入在屏幕中，用于执行接收数据、显示存储、扫描刷新等任务</a:t>
            </a: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驱动接口：</a:t>
            </a:r>
            <a:r>
              <a:rPr lang="en-US" altLang="zh-CN" sz="2400">
                <a:latin typeface="+mn-ea"/>
              </a:rPr>
              <a:t>128</a:t>
            </a:r>
            <a:r>
              <a:rPr lang="zh-CN" altLang="en-US" sz="2400">
                <a:latin typeface="+mn-ea"/>
              </a:rPr>
              <a:t>个</a:t>
            </a:r>
            <a:r>
              <a:rPr lang="en-US" altLang="zh-CN" sz="2400">
                <a:latin typeface="+mn-ea"/>
              </a:rPr>
              <a:t>SEG</a:t>
            </a:r>
            <a:r>
              <a:rPr lang="zh-CN" altLang="en-US" sz="2400">
                <a:latin typeface="+mn-ea"/>
              </a:rPr>
              <a:t>引脚和</a:t>
            </a:r>
            <a:r>
              <a:rPr lang="en-US" altLang="zh-CN" sz="2400">
                <a:latin typeface="+mn-ea"/>
              </a:rPr>
              <a:t>64</a:t>
            </a:r>
            <a:r>
              <a:rPr lang="zh-CN" altLang="en-US" sz="2400">
                <a:latin typeface="+mn-ea"/>
              </a:rPr>
              <a:t>个</a:t>
            </a:r>
            <a:r>
              <a:rPr lang="en-US" altLang="zh-CN" sz="2400">
                <a:latin typeface="+mn-ea"/>
              </a:rPr>
              <a:t>COM</a:t>
            </a:r>
            <a:r>
              <a:rPr lang="zh-CN" altLang="en-US" sz="2400">
                <a:latin typeface="+mn-ea"/>
              </a:rPr>
              <a:t>引脚，对应</a:t>
            </a:r>
            <a:r>
              <a:rPr lang="en-US" altLang="zh-CN" sz="2400">
                <a:latin typeface="+mn-ea"/>
              </a:rPr>
              <a:t>128*64</a:t>
            </a:r>
            <a:r>
              <a:rPr lang="zh-CN" altLang="en-US" sz="2400">
                <a:latin typeface="+mn-ea"/>
              </a:rPr>
              <a:t>像素点阵显示屏</a:t>
            </a: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内置显示存储器（</a:t>
            </a:r>
            <a:r>
              <a:rPr lang="en-US" altLang="zh-CN" sz="2400">
                <a:latin typeface="+mn-ea"/>
              </a:rPr>
              <a:t>GDDRAM</a:t>
            </a:r>
            <a:r>
              <a:rPr lang="zh-CN" altLang="en-US" sz="2400">
                <a:latin typeface="+mn-ea"/>
              </a:rPr>
              <a:t>）：</a:t>
            </a:r>
            <a:r>
              <a:rPr lang="en-US" altLang="zh-CN" sz="2400">
                <a:latin typeface="+mn-ea"/>
              </a:rPr>
              <a:t>128*64 bit </a:t>
            </a:r>
            <a:r>
              <a:rPr lang="zh-CN" altLang="en-US" sz="2400">
                <a:latin typeface="+mn-ea"/>
              </a:rPr>
              <a:t>（</a:t>
            </a:r>
            <a:r>
              <a:rPr lang="en-US" altLang="zh-CN" sz="2400">
                <a:latin typeface="+mn-ea"/>
              </a:rPr>
              <a:t>128*8 Byte</a:t>
            </a:r>
            <a:r>
              <a:rPr lang="zh-CN" altLang="en-US" sz="2400">
                <a:latin typeface="+mn-ea"/>
              </a:rPr>
              <a:t>）</a:t>
            </a:r>
            <a:r>
              <a:rPr lang="en-US" altLang="zh-CN" sz="2400">
                <a:latin typeface="+mn-ea"/>
              </a:rPr>
              <a:t>SRAM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供电：</a:t>
            </a:r>
            <a:r>
              <a:rPr lang="en-US" altLang="zh-CN" sz="2400">
                <a:latin typeface="+mn-ea"/>
              </a:rPr>
              <a:t>VDD=1.65~3.3V</a:t>
            </a:r>
            <a:r>
              <a:rPr lang="zh-CN" altLang="en-US" sz="2400">
                <a:latin typeface="+mn-ea"/>
              </a:rPr>
              <a:t>（</a:t>
            </a:r>
            <a:r>
              <a:rPr lang="en-US" altLang="zh-CN" sz="2400">
                <a:latin typeface="+mn-ea"/>
              </a:rPr>
              <a:t>IC </a:t>
            </a:r>
            <a:r>
              <a:rPr lang="zh-CN" altLang="en-US" sz="2400">
                <a:latin typeface="+mn-ea"/>
              </a:rPr>
              <a:t>逻辑），</a:t>
            </a:r>
            <a:r>
              <a:rPr lang="en-US" altLang="zh-CN" sz="2400">
                <a:latin typeface="+mn-ea"/>
              </a:rPr>
              <a:t>VCC=7~15V</a:t>
            </a:r>
            <a:r>
              <a:rPr lang="zh-CN" altLang="en-US" sz="2400">
                <a:latin typeface="+mn-ea"/>
              </a:rPr>
              <a:t>（面板驱动）</a:t>
            </a: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+mn-ea"/>
              </a:rPr>
              <a:t>通信接口：</a:t>
            </a:r>
            <a:r>
              <a:rPr lang="en-US" altLang="zh-CN" sz="2400">
                <a:latin typeface="+mn-ea"/>
              </a:rPr>
              <a:t>8</a:t>
            </a:r>
            <a:r>
              <a:rPr lang="zh-CN" altLang="en-US" sz="2400">
                <a:latin typeface="+mn-ea"/>
              </a:rPr>
              <a:t>位</a:t>
            </a:r>
            <a:r>
              <a:rPr lang="en-US" altLang="zh-CN" sz="2400">
                <a:latin typeface="+mn-ea"/>
              </a:rPr>
              <a:t>6800/8080</a:t>
            </a:r>
            <a:r>
              <a:rPr lang="zh-CN" altLang="en-US" sz="2400">
                <a:latin typeface="+mn-ea"/>
              </a:rPr>
              <a:t>并行接口，</a:t>
            </a:r>
            <a:r>
              <a:rPr lang="en-US" altLang="zh-CN" sz="2400">
                <a:latin typeface="+mn-ea"/>
              </a:rPr>
              <a:t>3/4</a:t>
            </a:r>
            <a:r>
              <a:rPr lang="zh-CN" altLang="en-US" sz="2400">
                <a:latin typeface="+mn-ea"/>
              </a:rPr>
              <a:t>线</a:t>
            </a:r>
            <a:r>
              <a:rPr lang="en-US" altLang="zh-CN" sz="2400">
                <a:latin typeface="+mn-ea"/>
              </a:rPr>
              <a:t>SPI</a:t>
            </a:r>
            <a:r>
              <a:rPr lang="zh-CN" altLang="en-US" sz="2400">
                <a:latin typeface="+mn-ea"/>
              </a:rPr>
              <a:t>接口，</a:t>
            </a:r>
            <a:r>
              <a:rPr lang="en-US" altLang="zh-CN" sz="2400">
                <a:latin typeface="+mn-ea"/>
              </a:rPr>
              <a:t>I2C</a:t>
            </a:r>
            <a:r>
              <a:rPr lang="zh-CN" altLang="en-US" sz="2400">
                <a:latin typeface="+mn-ea"/>
              </a:rPr>
              <a:t>接口</a:t>
            </a:r>
            <a:endParaRPr lang="en-US" altLang="zh-CN" sz="240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SSD1306</a:t>
            </a:r>
            <a:r>
              <a:rPr lang="zh-CN" altLang="en-US" sz="2800"/>
              <a:t>简介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6964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SSD1306</a:t>
            </a:r>
            <a:r>
              <a:rPr lang="zh-CN" altLang="en-US" sz="2800"/>
              <a:t>框图及引脚定义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97F4DDE-CBB5-7B67-F491-0912D7103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9" y="1284320"/>
            <a:ext cx="4540118" cy="4954287"/>
          </a:xfrm>
          <a:prstGeom prst="rect">
            <a:avLst/>
          </a:prstGeom>
        </p:spPr>
      </p:pic>
      <p:graphicFrame>
        <p:nvGraphicFramePr>
          <p:cNvPr id="2" name="表格 6">
            <a:extLst>
              <a:ext uri="{FF2B5EF4-FFF2-40B4-BE49-F238E27FC236}">
                <a16:creationId xmlns:a16="http://schemas.microsoft.com/office/drawing/2014/main" id="{AE7D2F7E-6B59-01BC-93FB-B2106781E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426629"/>
              </p:ext>
            </p:extLst>
          </p:nvPr>
        </p:nvGraphicFramePr>
        <p:xfrm>
          <a:off x="5528004" y="1280529"/>
          <a:ext cx="5967997" cy="495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868">
                  <a:extLst>
                    <a:ext uri="{9D8B030D-6E8A-4147-A177-3AD203B41FA5}">
                      <a16:colId xmlns:a16="http://schemas.microsoft.com/office/drawing/2014/main" val="351675264"/>
                    </a:ext>
                  </a:extLst>
                </a:gridCol>
                <a:gridCol w="4541129">
                  <a:extLst>
                    <a:ext uri="{9D8B030D-6E8A-4147-A177-3AD203B41FA5}">
                      <a16:colId xmlns:a16="http://schemas.microsoft.com/office/drawing/2014/main" val="1963678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引脚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496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VDD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VCC</a:t>
                      </a:r>
                      <a:r>
                        <a:rPr lang="zh-CN" altLang="en-US"/>
                        <a:t>、</a:t>
                      </a:r>
                      <a:endParaRPr lang="en-US" altLang="zh-CN"/>
                    </a:p>
                    <a:p>
                      <a:pPr algn="ctr"/>
                      <a:r>
                        <a:rPr lang="en-US" altLang="zh-CN"/>
                        <a:t>VSS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VLSS</a:t>
                      </a:r>
                      <a:endParaRPr lang="zh-CN" altLang="en-US" baseline="-25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供电</a:t>
                      </a:r>
                      <a:endParaRPr lang="en-US" altLang="zh-CN"/>
                    </a:p>
                    <a:p>
                      <a:pPr algn="ctr"/>
                      <a:r>
                        <a:rPr lang="en-US" altLang="zh-CN"/>
                        <a:t>VDD=1.65~3.3V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VCC=7~15V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03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D0~D7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6800/8080</a:t>
                      </a:r>
                      <a:r>
                        <a:rPr lang="zh-CN" altLang="en-US"/>
                        <a:t>：</a:t>
                      </a:r>
                      <a:r>
                        <a:rPr lang="en-US" altLang="zh-CN"/>
                        <a:t>8</a:t>
                      </a:r>
                      <a:r>
                        <a:rPr lang="zh-CN" altLang="en-US"/>
                        <a:t>位双向数据总线</a:t>
                      </a:r>
                      <a:endParaRPr lang="en-US" altLang="zh-CN"/>
                    </a:p>
                    <a:p>
                      <a:pPr algn="ctr"/>
                      <a:r>
                        <a:rPr lang="en-US" altLang="zh-CN"/>
                        <a:t>3/4</a:t>
                      </a:r>
                      <a:r>
                        <a:rPr lang="zh-CN" altLang="en-US"/>
                        <a:t>线</a:t>
                      </a:r>
                      <a:r>
                        <a:rPr lang="en-US" altLang="zh-CN"/>
                        <a:t>SPI</a:t>
                      </a:r>
                      <a:r>
                        <a:rPr lang="zh-CN" altLang="en-US"/>
                        <a:t>：</a:t>
                      </a:r>
                      <a:r>
                        <a:rPr lang="en-US" altLang="zh-CN"/>
                        <a:t>D0</a:t>
                      </a:r>
                      <a:r>
                        <a:rPr lang="zh-CN" altLang="en-US"/>
                        <a:t>为</a:t>
                      </a:r>
                      <a:r>
                        <a:rPr lang="en-US" altLang="zh-CN"/>
                        <a:t>SCLK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D1</a:t>
                      </a:r>
                      <a:r>
                        <a:rPr lang="zh-CN" altLang="en-US"/>
                        <a:t>为</a:t>
                      </a:r>
                      <a:r>
                        <a:rPr lang="en-US" altLang="zh-CN"/>
                        <a:t>SDIN</a:t>
                      </a:r>
                    </a:p>
                    <a:p>
                      <a:pPr algn="ctr"/>
                      <a:r>
                        <a:rPr lang="en-US" altLang="zh-CN"/>
                        <a:t>I2C</a:t>
                      </a:r>
                      <a:r>
                        <a:rPr lang="zh-CN" altLang="en-US"/>
                        <a:t>：</a:t>
                      </a:r>
                      <a:r>
                        <a:rPr lang="en-US" altLang="zh-CN"/>
                        <a:t>D0</a:t>
                      </a:r>
                      <a:r>
                        <a:rPr lang="zh-CN" altLang="en-US"/>
                        <a:t>为</a:t>
                      </a:r>
                      <a:r>
                        <a:rPr lang="en-US" altLang="zh-CN"/>
                        <a:t>SCL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D1</a:t>
                      </a:r>
                      <a:r>
                        <a:rPr lang="zh-CN" altLang="en-US"/>
                        <a:t>为</a:t>
                      </a:r>
                      <a:r>
                        <a:rPr lang="en-US" altLang="zh-CN"/>
                        <a:t>SDAin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D2</a:t>
                      </a:r>
                      <a:r>
                        <a:rPr lang="zh-CN" altLang="en-US"/>
                        <a:t>为</a:t>
                      </a:r>
                      <a:r>
                        <a:rPr lang="en-US" altLang="zh-CN"/>
                        <a:t>SDAout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459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BS0~BS2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选择通信接口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1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R/W#(WR#)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6800</a:t>
                      </a:r>
                      <a:r>
                        <a:rPr lang="zh-CN" altLang="en-US"/>
                        <a:t>：</a:t>
                      </a:r>
                      <a:r>
                        <a:rPr lang="en-US" altLang="zh-CN"/>
                        <a:t>R/W#</a:t>
                      </a:r>
                      <a:r>
                        <a:rPr lang="zh-CN" altLang="en-US"/>
                        <a:t>，指定读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写操作</a:t>
                      </a:r>
                      <a:endParaRPr lang="en-US" altLang="zh-CN"/>
                    </a:p>
                    <a:p>
                      <a:pPr algn="ctr"/>
                      <a:r>
                        <a:rPr lang="en-US" altLang="zh-CN"/>
                        <a:t>8080</a:t>
                      </a:r>
                      <a:r>
                        <a:rPr lang="zh-CN" altLang="en-US"/>
                        <a:t>：</a:t>
                      </a:r>
                      <a:r>
                        <a:rPr lang="en-US" altLang="zh-CN"/>
                        <a:t>WR#</a:t>
                      </a:r>
                      <a:r>
                        <a:rPr lang="zh-CN" altLang="en-US"/>
                        <a:t>，写使能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425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E(RD#)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6800</a:t>
                      </a:r>
                      <a:r>
                        <a:rPr lang="zh-CN" altLang="en-US"/>
                        <a:t>：</a:t>
                      </a:r>
                      <a:r>
                        <a:rPr lang="en-US" altLang="zh-CN"/>
                        <a:t>E</a:t>
                      </a:r>
                      <a:r>
                        <a:rPr lang="zh-CN" altLang="en-US"/>
                        <a:t>，读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写使能</a:t>
                      </a:r>
                      <a:endParaRPr lang="en-US" altLang="zh-CN"/>
                    </a:p>
                    <a:p>
                      <a:pPr algn="ctr"/>
                      <a:r>
                        <a:rPr lang="en-US" altLang="zh-CN"/>
                        <a:t>8080</a:t>
                      </a:r>
                      <a:r>
                        <a:rPr lang="zh-CN" altLang="en-US"/>
                        <a:t>：</a:t>
                      </a:r>
                      <a:r>
                        <a:rPr lang="en-US" altLang="zh-CN"/>
                        <a:t>RD#</a:t>
                      </a:r>
                      <a:r>
                        <a:rPr lang="zh-CN" altLang="en-US"/>
                        <a:t>，读使能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4312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D/C#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6800/8080/4</a:t>
                      </a:r>
                      <a:r>
                        <a:rPr lang="zh-CN" altLang="en-US"/>
                        <a:t>线</a:t>
                      </a:r>
                      <a:r>
                        <a:rPr lang="en-US" altLang="zh-CN"/>
                        <a:t>SPI</a:t>
                      </a:r>
                      <a:r>
                        <a:rPr lang="zh-CN" altLang="en-US"/>
                        <a:t>：指定传输数据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指令</a:t>
                      </a:r>
                      <a:endParaRPr lang="en-US" altLang="zh-CN"/>
                    </a:p>
                    <a:p>
                      <a:pPr algn="ctr"/>
                      <a:r>
                        <a:rPr lang="en-US" altLang="zh-CN"/>
                        <a:t>I2C</a:t>
                      </a:r>
                      <a:r>
                        <a:rPr lang="zh-CN" altLang="en-US"/>
                        <a:t>：</a:t>
                      </a:r>
                      <a:r>
                        <a:rPr lang="en-US" altLang="zh-CN"/>
                        <a:t>SA0</a:t>
                      </a:r>
                      <a:r>
                        <a:rPr lang="zh-CN" altLang="en-US"/>
                        <a:t>，指定</a:t>
                      </a:r>
                      <a:r>
                        <a:rPr lang="en-US" altLang="zh-CN"/>
                        <a:t>I2C</a:t>
                      </a:r>
                      <a:r>
                        <a:rPr lang="zh-CN" altLang="en-US"/>
                        <a:t>从机地址最低位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67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CS#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片选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62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RES#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复位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6259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945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通信接口选择及通信线定义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671AB03-6228-5760-F1F8-9EFE805D2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810" y="1275918"/>
            <a:ext cx="6956380" cy="25174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E93FBF-5888-9E09-71B1-01D762C7F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419" y="4006107"/>
            <a:ext cx="8301162" cy="20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5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4</a:t>
            </a:r>
            <a:r>
              <a:rPr lang="zh-CN" altLang="en-US" sz="2800"/>
              <a:t>针脚</a:t>
            </a:r>
            <a:r>
              <a:rPr lang="en-US" altLang="zh-CN" sz="2800"/>
              <a:t>I2C</a:t>
            </a:r>
            <a:r>
              <a:rPr lang="zh-CN" altLang="en-US" sz="2800"/>
              <a:t>接口模块原理图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A7D04B4-C420-0D23-416C-FDC8C087B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00" y="1492909"/>
            <a:ext cx="9000000" cy="45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03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7</a:t>
            </a:r>
            <a:r>
              <a:rPr lang="zh-CN" altLang="en-US" sz="2800"/>
              <a:t>针脚</a:t>
            </a:r>
            <a:r>
              <a:rPr lang="en-US" altLang="zh-CN" sz="2800"/>
              <a:t>SPI</a:t>
            </a:r>
            <a:r>
              <a:rPr lang="zh-CN" altLang="en-US" sz="2800"/>
              <a:t>接口模块原理图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5F2F65E-A697-F7F7-FB8F-DE618E2D1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00" y="1886379"/>
            <a:ext cx="9000000" cy="38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23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354737" y="475762"/>
            <a:ext cx="872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字节传输</a:t>
            </a:r>
            <a:r>
              <a:rPr lang="en-US" altLang="zh-CN" sz="2800"/>
              <a:t>-6800</a:t>
            </a:r>
            <a:r>
              <a:rPr lang="zh-CN" altLang="en-US" sz="2800"/>
              <a:t>并口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F5B06-665C-F2BA-0EFD-4FA45937C44E}"/>
              </a:ext>
            </a:extLst>
          </p:cNvPr>
          <p:cNvGrpSpPr/>
          <p:nvPr/>
        </p:nvGrpSpPr>
        <p:grpSpPr>
          <a:xfrm>
            <a:off x="695999" y="467372"/>
            <a:ext cx="10800002" cy="540000"/>
            <a:chOff x="664415" y="326304"/>
            <a:chExt cx="10800002" cy="540000"/>
          </a:xfrm>
        </p:grpSpPr>
        <p:sp>
          <p:nvSpPr>
            <p:cNvPr id="4" name="圆角矩形 3"/>
            <p:cNvSpPr/>
            <p:nvPr/>
          </p:nvSpPr>
          <p:spPr>
            <a:xfrm>
              <a:off x="664415" y="362305"/>
              <a:ext cx="540000" cy="468000"/>
            </a:xfrm>
            <a:prstGeom prst="roundRect">
              <a:avLst>
                <a:gd name="adj" fmla="val 22610"/>
              </a:avLst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64417" y="843267"/>
              <a:ext cx="10800000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64416" y="662291"/>
              <a:ext cx="540000" cy="1809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88"/>
            <p:cNvSpPr>
              <a:spLocks/>
            </p:cNvSpPr>
            <p:nvPr/>
          </p:nvSpPr>
          <p:spPr bwMode="auto">
            <a:xfrm>
              <a:off x="783154" y="475854"/>
              <a:ext cx="302522" cy="252000"/>
            </a:xfrm>
            <a:custGeom>
              <a:avLst/>
              <a:gdLst>
                <a:gd name="T0" fmla="*/ 90 w 111"/>
                <a:gd name="T1" fmla="*/ 55 h 106"/>
                <a:gd name="T2" fmla="*/ 111 w 111"/>
                <a:gd name="T3" fmla="*/ 55 h 106"/>
                <a:gd name="T4" fmla="*/ 55 w 111"/>
                <a:gd name="T5" fmla="*/ 0 h 106"/>
                <a:gd name="T6" fmla="*/ 0 w 111"/>
                <a:gd name="T7" fmla="*/ 55 h 106"/>
                <a:gd name="T8" fmla="*/ 20 w 111"/>
                <a:gd name="T9" fmla="*/ 55 h 106"/>
                <a:gd name="T10" fmla="*/ 20 w 111"/>
                <a:gd name="T11" fmla="*/ 106 h 106"/>
                <a:gd name="T12" fmla="*/ 45 w 111"/>
                <a:gd name="T13" fmla="*/ 106 h 106"/>
                <a:gd name="T14" fmla="*/ 45 w 111"/>
                <a:gd name="T15" fmla="*/ 75 h 106"/>
                <a:gd name="T16" fmla="*/ 66 w 111"/>
                <a:gd name="T17" fmla="*/ 75 h 106"/>
                <a:gd name="T18" fmla="*/ 66 w 111"/>
                <a:gd name="T19" fmla="*/ 106 h 106"/>
                <a:gd name="T20" fmla="*/ 90 w 111"/>
                <a:gd name="T21" fmla="*/ 106 h 106"/>
                <a:gd name="T22" fmla="*/ 90 w 111"/>
                <a:gd name="T23" fmla="*/ 5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06">
                  <a:moveTo>
                    <a:pt x="90" y="55"/>
                  </a:moveTo>
                  <a:lnTo>
                    <a:pt x="111" y="55"/>
                  </a:lnTo>
                  <a:lnTo>
                    <a:pt x="55" y="0"/>
                  </a:lnTo>
                  <a:lnTo>
                    <a:pt x="0" y="55"/>
                  </a:lnTo>
                  <a:lnTo>
                    <a:pt x="20" y="55"/>
                  </a:lnTo>
                  <a:lnTo>
                    <a:pt x="20" y="106"/>
                  </a:lnTo>
                  <a:lnTo>
                    <a:pt x="45" y="106"/>
                  </a:lnTo>
                  <a:lnTo>
                    <a:pt x="45" y="75"/>
                  </a:lnTo>
                  <a:lnTo>
                    <a:pt x="66" y="75"/>
                  </a:lnTo>
                  <a:lnTo>
                    <a:pt x="66" y="106"/>
                  </a:lnTo>
                  <a:lnTo>
                    <a:pt x="90" y="106"/>
                  </a:lnTo>
                  <a:lnTo>
                    <a:pt x="9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AC7A80-C0BE-38B5-F171-D32D1BA2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418" y="326304"/>
              <a:ext cx="1295999" cy="540000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ABF7C84-7D72-575E-725C-4ECEBF48B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373" y="1199499"/>
            <a:ext cx="4129253" cy="20512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DBA7ED-306E-03EE-8CE9-D357F27C8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230" y="3429000"/>
            <a:ext cx="6369539" cy="289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90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1826</TotalTime>
  <Words>687</Words>
  <Application>Microsoft Office PowerPoint</Application>
  <PresentationFormat>宽屏</PresentationFormat>
  <Paragraphs>87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 Admin</dc:creator>
  <cp:lastModifiedBy>H Admin</cp:lastModifiedBy>
  <cp:revision>176</cp:revision>
  <dcterms:created xsi:type="dcterms:W3CDTF">2023-11-10T13:55:36Z</dcterms:created>
  <dcterms:modified xsi:type="dcterms:W3CDTF">2024-01-18T07:47:35Z</dcterms:modified>
</cp:coreProperties>
</file>